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p:regular r:id="rId16"/>
    </p:embeddedFont>
    <p:embeddedFont>
      <p:font typeface="Barlow"/>
      <p:regular r:id="rId17"/>
    </p:embeddedFont>
    <p:embeddedFont>
      <p:font typeface="Barlow"/>
      <p:regular r:id="rId18"/>
    </p:embeddedFont>
    <p:embeddedFont>
      <p:font typeface="Barlow"/>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57501"/>
            <a:ext cx="7627382" cy="2138124"/>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Streamlining Industrial Efficiency: A Comprehensive Management System</a:t>
            </a:r>
            <a:endParaRPr lang="en-US" sz="4450" dirty="0"/>
          </a:p>
        </p:txBody>
      </p:sp>
      <p:sp>
        <p:nvSpPr>
          <p:cNvPr id="4" name="Text 1"/>
          <p:cNvSpPr/>
          <p:nvPr/>
        </p:nvSpPr>
        <p:spPr>
          <a:xfrm>
            <a:off x="6244709" y="3420547"/>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outlines a comprehensive industrial management system designed to optimize your factory's operations, employee management, machine maintenance, attendance tracking, and sales reporting. Leveraging AI-powered tools, this system empowers your organization to achieve greater efficiency, productivity, and profitability.</a:t>
            </a:r>
            <a:endParaRPr lang="en-US" sz="1700" dirty="0"/>
          </a:p>
        </p:txBody>
      </p:sp>
      <p:sp>
        <p:nvSpPr>
          <p:cNvPr id="5" name="Text 2"/>
          <p:cNvSpPr/>
          <p:nvPr/>
        </p:nvSpPr>
        <p:spPr>
          <a:xfrm>
            <a:off x="6244709" y="5744528"/>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BSCS23070 - Muhammad Abdullah</a:t>
            </a:r>
            <a:endParaRPr lang="en-US" sz="1700" dirty="0"/>
          </a:p>
        </p:txBody>
      </p:sp>
      <p:sp>
        <p:nvSpPr>
          <p:cNvPr id="6" name="Text 3"/>
          <p:cNvSpPr/>
          <p:nvPr/>
        </p:nvSpPr>
        <p:spPr>
          <a:xfrm>
            <a:off x="6244709" y="6334958"/>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BSCS23212 - Faizan Amir</a:t>
            </a:r>
            <a:endParaRPr lang="en-US" sz="1700" dirty="0"/>
          </a:p>
        </p:txBody>
      </p:sp>
      <p:sp>
        <p:nvSpPr>
          <p:cNvPr id="7" name="Text 4"/>
          <p:cNvSpPr/>
          <p:nvPr/>
        </p:nvSpPr>
        <p:spPr>
          <a:xfrm>
            <a:off x="6244709" y="6925389"/>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BSCS23145 - Ibrahim Bin Ahmed</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05451"/>
            <a:ext cx="770108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Streamline Factory Operations</a:t>
            </a:r>
            <a:endParaRPr lang="en-US" sz="4450" dirty="0"/>
          </a:p>
        </p:txBody>
      </p:sp>
      <p:pic>
        <p:nvPicPr>
          <p:cNvPr id="3" name="Image 0" descr="preencoded.png">    </p:cNvPr>
          <p:cNvPicPr>
            <a:picLocks noChangeAspect="1"/>
          </p:cNvPicPr>
          <p:nvPr/>
        </p:nvPicPr>
        <p:blipFill>
          <a:blip r:embed="rId1"/>
          <a:stretch>
            <a:fillRect/>
          </a:stretch>
        </p:blipFill>
        <p:spPr>
          <a:xfrm>
            <a:off x="758309" y="2851428"/>
            <a:ext cx="3034665" cy="1875473"/>
          </a:xfrm>
          <a:prstGeom prst="rect">
            <a:avLst/>
          </a:prstGeom>
        </p:spPr>
      </p:pic>
      <p:sp>
        <p:nvSpPr>
          <p:cNvPr id="4" name="Text 1"/>
          <p:cNvSpPr/>
          <p:nvPr/>
        </p:nvSpPr>
        <p:spPr>
          <a:xfrm>
            <a:off x="758309" y="499764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Real-time Monitoring</a:t>
            </a:r>
            <a:endParaRPr lang="en-US" sz="2200" dirty="0"/>
          </a:p>
        </p:txBody>
      </p:sp>
      <p:sp>
        <p:nvSpPr>
          <p:cNvPr id="5" name="Text 2"/>
          <p:cNvSpPr/>
          <p:nvPr/>
        </p:nvSpPr>
        <p:spPr>
          <a:xfrm>
            <a:off x="758309" y="5483781"/>
            <a:ext cx="3034665"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Production processes are monitored in real-time.</a:t>
            </a:r>
            <a:endParaRPr lang="en-US" sz="1700" dirty="0"/>
          </a:p>
        </p:txBody>
      </p:sp>
      <p:pic>
        <p:nvPicPr>
          <p:cNvPr id="6" name="Image 1" descr="preencoded.png">    </p:cNvPr>
          <p:cNvPicPr>
            <a:picLocks noChangeAspect="1"/>
          </p:cNvPicPr>
          <p:nvPr/>
        </p:nvPicPr>
        <p:blipFill>
          <a:blip r:embed="rId2"/>
          <a:stretch>
            <a:fillRect/>
          </a:stretch>
        </p:blipFill>
        <p:spPr>
          <a:xfrm>
            <a:off x="4117896" y="2851428"/>
            <a:ext cx="3034784" cy="1875592"/>
          </a:xfrm>
          <a:prstGeom prst="rect">
            <a:avLst/>
          </a:prstGeom>
        </p:spPr>
      </p:pic>
      <p:sp>
        <p:nvSpPr>
          <p:cNvPr id="7" name="Text 3"/>
          <p:cNvSpPr/>
          <p:nvPr/>
        </p:nvSpPr>
        <p:spPr>
          <a:xfrm>
            <a:off x="4117896" y="4997768"/>
            <a:ext cx="2884051"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Automated Scheduling</a:t>
            </a:r>
            <a:endParaRPr lang="en-US" sz="2200" dirty="0"/>
          </a:p>
        </p:txBody>
      </p:sp>
      <p:sp>
        <p:nvSpPr>
          <p:cNvPr id="8" name="Text 4"/>
          <p:cNvSpPr/>
          <p:nvPr/>
        </p:nvSpPr>
        <p:spPr>
          <a:xfrm>
            <a:off x="4117896" y="5483900"/>
            <a:ext cx="3034784"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Scheduling and resource allocation are automated.</a:t>
            </a:r>
            <a:endParaRPr lang="en-US" sz="1700" dirty="0"/>
          </a:p>
        </p:txBody>
      </p:sp>
      <p:pic>
        <p:nvPicPr>
          <p:cNvPr id="9" name="Image 2" descr="preencoded.png">    </p:cNvPr>
          <p:cNvPicPr>
            <a:picLocks noChangeAspect="1"/>
          </p:cNvPicPr>
          <p:nvPr/>
        </p:nvPicPr>
        <p:blipFill>
          <a:blip r:embed="rId3"/>
          <a:stretch>
            <a:fillRect/>
          </a:stretch>
        </p:blipFill>
        <p:spPr>
          <a:xfrm>
            <a:off x="7477601" y="2851428"/>
            <a:ext cx="3034784" cy="1875592"/>
          </a:xfrm>
          <a:prstGeom prst="rect">
            <a:avLst/>
          </a:prstGeom>
        </p:spPr>
      </p:pic>
      <p:sp>
        <p:nvSpPr>
          <p:cNvPr id="10" name="Text 5"/>
          <p:cNvSpPr/>
          <p:nvPr/>
        </p:nvSpPr>
        <p:spPr>
          <a:xfrm>
            <a:off x="7477601" y="4997768"/>
            <a:ext cx="2884884"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Inventory Management</a:t>
            </a:r>
            <a:endParaRPr lang="en-US" sz="2200" dirty="0"/>
          </a:p>
        </p:txBody>
      </p:sp>
      <p:sp>
        <p:nvSpPr>
          <p:cNvPr id="11" name="Text 6"/>
          <p:cNvSpPr/>
          <p:nvPr/>
        </p:nvSpPr>
        <p:spPr>
          <a:xfrm>
            <a:off x="7477601" y="5483900"/>
            <a:ext cx="3034784"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Inventory management and supply chain optimization are key.</a:t>
            </a:r>
            <a:endParaRPr lang="en-US" sz="1700" dirty="0"/>
          </a:p>
        </p:txBody>
      </p:sp>
      <p:pic>
        <p:nvPicPr>
          <p:cNvPr id="12" name="Image 3" descr="preencoded.png">    </p:cNvPr>
          <p:cNvPicPr>
            <a:picLocks noChangeAspect="1"/>
          </p:cNvPicPr>
          <p:nvPr/>
        </p:nvPicPr>
        <p:blipFill>
          <a:blip r:embed="rId4"/>
          <a:stretch>
            <a:fillRect/>
          </a:stretch>
        </p:blipFill>
        <p:spPr>
          <a:xfrm>
            <a:off x="10837307" y="2851428"/>
            <a:ext cx="3034784" cy="1875592"/>
          </a:xfrm>
          <a:prstGeom prst="rect">
            <a:avLst/>
          </a:prstGeom>
        </p:spPr>
      </p:pic>
      <p:sp>
        <p:nvSpPr>
          <p:cNvPr id="13" name="Text 7"/>
          <p:cNvSpPr/>
          <p:nvPr/>
        </p:nvSpPr>
        <p:spPr>
          <a:xfrm>
            <a:off x="10837307" y="499776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System Integration</a:t>
            </a:r>
            <a:endParaRPr lang="en-US" sz="2200" dirty="0"/>
          </a:p>
        </p:txBody>
      </p:sp>
      <p:sp>
        <p:nvSpPr>
          <p:cNvPr id="14" name="Text 8"/>
          <p:cNvSpPr/>
          <p:nvPr/>
        </p:nvSpPr>
        <p:spPr>
          <a:xfrm>
            <a:off x="10837307" y="5483900"/>
            <a:ext cx="3034784"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Seamless data flow is achieved through system integration.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9023"/>
          </a:xfrm>
          <a:prstGeom prst="rect">
            <a:avLst/>
          </a:prstGeom>
        </p:spPr>
      </p:pic>
      <p:sp>
        <p:nvSpPr>
          <p:cNvPr id="3" name="Text 0"/>
          <p:cNvSpPr/>
          <p:nvPr/>
        </p:nvSpPr>
        <p:spPr>
          <a:xfrm>
            <a:off x="744498" y="3245168"/>
            <a:ext cx="8041958" cy="699730"/>
          </a:xfrm>
          <a:prstGeom prst="rect">
            <a:avLst/>
          </a:prstGeom>
          <a:noFill/>
          <a:ln/>
        </p:spPr>
        <p:txBody>
          <a:bodyPr wrap="none" lIns="0" tIns="0" rIns="0" bIns="0" rtlCol="0" anchor="t"/>
          <a:lstStyle/>
          <a:p>
            <a:pPr indent="0" marL="0">
              <a:lnSpc>
                <a:spcPts val="5500"/>
              </a:lnSpc>
              <a:buNone/>
            </a:pPr>
            <a:r>
              <a:rPr lang="en-US" sz="4400" b="1" dirty="0">
                <a:solidFill>
                  <a:srgbClr val="9998FF"/>
                </a:solidFill>
                <a:latin typeface="Barlow Bold" pitchFamily="34" charset="0"/>
                <a:ea typeface="Barlow Bold" pitchFamily="34" charset="-122"/>
                <a:cs typeface="Barlow Bold" pitchFamily="34" charset="-120"/>
              </a:rPr>
              <a:t>Optimize Employee Management</a:t>
            </a:r>
            <a:endParaRPr lang="en-US" sz="4400" dirty="0"/>
          </a:p>
        </p:txBody>
      </p:sp>
      <p:sp>
        <p:nvSpPr>
          <p:cNvPr id="4" name="Shape 1"/>
          <p:cNvSpPr/>
          <p:nvPr/>
        </p:nvSpPr>
        <p:spPr>
          <a:xfrm>
            <a:off x="744498" y="4263866"/>
            <a:ext cx="6464379" cy="1583412"/>
          </a:xfrm>
          <a:prstGeom prst="roundRect">
            <a:avLst>
              <a:gd name="adj" fmla="val 12091"/>
            </a:avLst>
          </a:prstGeom>
          <a:solidFill>
            <a:srgbClr val="282C32"/>
          </a:solidFill>
          <a:ln/>
          <a:effectLst>
            <a:outerShdw sx="100000" sy="100000" kx="0" ky="0" algn="bl" rotWithShape="0" blurRad="52070" dist="25400" dir="13500000">
              <a:srgbClr val="ffffff">
                <a:alpha val="10000"/>
              </a:srgbClr>
            </a:outerShdw>
          </a:effectLst>
        </p:spPr>
      </p:sp>
      <p:sp>
        <p:nvSpPr>
          <p:cNvPr id="5" name="Text 2"/>
          <p:cNvSpPr/>
          <p:nvPr/>
        </p:nvSpPr>
        <p:spPr>
          <a:xfrm>
            <a:off x="957143" y="4476512"/>
            <a:ext cx="2798921" cy="349806"/>
          </a:xfrm>
          <a:prstGeom prst="rect">
            <a:avLst/>
          </a:prstGeom>
          <a:noFill/>
          <a:ln/>
        </p:spPr>
        <p:txBody>
          <a:bodyPr wrap="none" lIns="0" tIns="0" rIns="0" bIns="0" rtlCol="0" anchor="t"/>
          <a:lstStyle/>
          <a:p>
            <a:pPr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Performance Tracking</a:t>
            </a:r>
            <a:endParaRPr lang="en-US" sz="2200" dirty="0"/>
          </a:p>
        </p:txBody>
      </p:sp>
      <p:sp>
        <p:nvSpPr>
          <p:cNvPr id="6" name="Text 3"/>
          <p:cNvSpPr/>
          <p:nvPr/>
        </p:nvSpPr>
        <p:spPr>
          <a:xfrm>
            <a:off x="957143" y="4953833"/>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Monitor employee productivity and identify areas for improvement.</a:t>
            </a:r>
            <a:endParaRPr lang="en-US" sz="1650" dirty="0"/>
          </a:p>
        </p:txBody>
      </p:sp>
      <p:sp>
        <p:nvSpPr>
          <p:cNvPr id="7" name="Shape 4"/>
          <p:cNvSpPr/>
          <p:nvPr/>
        </p:nvSpPr>
        <p:spPr>
          <a:xfrm>
            <a:off x="7421523" y="4263866"/>
            <a:ext cx="6464379" cy="1583412"/>
          </a:xfrm>
          <a:prstGeom prst="roundRect">
            <a:avLst>
              <a:gd name="adj" fmla="val 12091"/>
            </a:avLst>
          </a:prstGeom>
          <a:solidFill>
            <a:srgbClr val="282C32"/>
          </a:solidFill>
          <a:ln/>
          <a:effectLst>
            <a:outerShdw sx="100000" sy="100000" kx="0" ky="0" algn="bl" rotWithShape="0" blurRad="52070" dist="25400" dir="13500000">
              <a:srgbClr val="ffffff">
                <a:alpha val="10000"/>
              </a:srgbClr>
            </a:outerShdw>
          </a:effectLst>
        </p:spPr>
      </p:sp>
      <p:sp>
        <p:nvSpPr>
          <p:cNvPr id="8" name="Text 5"/>
          <p:cNvSpPr/>
          <p:nvPr/>
        </p:nvSpPr>
        <p:spPr>
          <a:xfrm>
            <a:off x="7634168" y="4476512"/>
            <a:ext cx="2798921" cy="349806"/>
          </a:xfrm>
          <a:prstGeom prst="rect">
            <a:avLst/>
          </a:prstGeom>
          <a:noFill/>
          <a:ln/>
        </p:spPr>
        <p:txBody>
          <a:bodyPr wrap="none" lIns="0" tIns="0" rIns="0" bIns="0" rtlCol="0" anchor="t"/>
          <a:lstStyle/>
          <a:p>
            <a:pPr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Skills Development</a:t>
            </a:r>
            <a:endParaRPr lang="en-US" sz="2200" dirty="0"/>
          </a:p>
        </p:txBody>
      </p:sp>
      <p:sp>
        <p:nvSpPr>
          <p:cNvPr id="9" name="Text 6"/>
          <p:cNvSpPr/>
          <p:nvPr/>
        </p:nvSpPr>
        <p:spPr>
          <a:xfrm>
            <a:off x="7634168" y="4953833"/>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Provide tailored training programs to enhance employee skills.</a:t>
            </a:r>
            <a:endParaRPr lang="en-US" sz="1650" dirty="0"/>
          </a:p>
        </p:txBody>
      </p:sp>
      <p:sp>
        <p:nvSpPr>
          <p:cNvPr id="10" name="Shape 7"/>
          <p:cNvSpPr/>
          <p:nvPr/>
        </p:nvSpPr>
        <p:spPr>
          <a:xfrm>
            <a:off x="744498" y="6059924"/>
            <a:ext cx="6464379" cy="1583412"/>
          </a:xfrm>
          <a:prstGeom prst="roundRect">
            <a:avLst>
              <a:gd name="adj" fmla="val 12091"/>
            </a:avLst>
          </a:prstGeom>
          <a:solidFill>
            <a:srgbClr val="282C32"/>
          </a:solidFill>
          <a:ln/>
          <a:effectLst>
            <a:outerShdw sx="100000" sy="100000" kx="0" ky="0" algn="bl" rotWithShape="0" blurRad="52070" dist="25400" dir="13500000">
              <a:srgbClr val="ffffff">
                <a:alpha val="10000"/>
              </a:srgbClr>
            </a:outerShdw>
          </a:effectLst>
        </p:spPr>
      </p:sp>
      <p:sp>
        <p:nvSpPr>
          <p:cNvPr id="11" name="Text 8"/>
          <p:cNvSpPr/>
          <p:nvPr/>
        </p:nvSpPr>
        <p:spPr>
          <a:xfrm>
            <a:off x="957143" y="6272570"/>
            <a:ext cx="4181594" cy="349806"/>
          </a:xfrm>
          <a:prstGeom prst="rect">
            <a:avLst/>
          </a:prstGeom>
          <a:noFill/>
          <a:ln/>
        </p:spPr>
        <p:txBody>
          <a:bodyPr wrap="none" lIns="0" tIns="0" rIns="0" bIns="0" rtlCol="0" anchor="t"/>
          <a:lstStyle/>
          <a:p>
            <a:pPr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Communication and Collaboration</a:t>
            </a:r>
            <a:endParaRPr lang="en-US" sz="2200" dirty="0"/>
          </a:p>
        </p:txBody>
      </p:sp>
      <p:sp>
        <p:nvSpPr>
          <p:cNvPr id="12" name="Text 9"/>
          <p:cNvSpPr/>
          <p:nvPr/>
        </p:nvSpPr>
        <p:spPr>
          <a:xfrm>
            <a:off x="957143" y="6749891"/>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Foster a culture of open communication and collaboration.</a:t>
            </a:r>
            <a:endParaRPr lang="en-US" sz="1650" dirty="0"/>
          </a:p>
        </p:txBody>
      </p:sp>
      <p:sp>
        <p:nvSpPr>
          <p:cNvPr id="13" name="Shape 10"/>
          <p:cNvSpPr/>
          <p:nvPr/>
        </p:nvSpPr>
        <p:spPr>
          <a:xfrm>
            <a:off x="7421523" y="6059924"/>
            <a:ext cx="6464379" cy="1583412"/>
          </a:xfrm>
          <a:prstGeom prst="roundRect">
            <a:avLst>
              <a:gd name="adj" fmla="val 12091"/>
            </a:avLst>
          </a:prstGeom>
          <a:solidFill>
            <a:srgbClr val="282C32"/>
          </a:solidFill>
          <a:ln/>
          <a:effectLst>
            <a:outerShdw sx="100000" sy="100000" kx="0" ky="0" algn="bl" rotWithShape="0" blurRad="52070" dist="25400" dir="13500000">
              <a:srgbClr val="ffffff">
                <a:alpha val="10000"/>
              </a:srgbClr>
            </a:outerShdw>
          </a:effectLst>
        </p:spPr>
      </p:sp>
      <p:sp>
        <p:nvSpPr>
          <p:cNvPr id="14" name="Text 11"/>
          <p:cNvSpPr/>
          <p:nvPr/>
        </p:nvSpPr>
        <p:spPr>
          <a:xfrm>
            <a:off x="7634168" y="6272570"/>
            <a:ext cx="2798921" cy="349806"/>
          </a:xfrm>
          <a:prstGeom prst="rect">
            <a:avLst/>
          </a:prstGeom>
          <a:noFill/>
          <a:ln/>
        </p:spPr>
        <p:txBody>
          <a:bodyPr wrap="none" lIns="0" tIns="0" rIns="0" bIns="0" rtlCol="0" anchor="t"/>
          <a:lstStyle/>
          <a:p>
            <a:pPr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Employee Feedback</a:t>
            </a:r>
            <a:endParaRPr lang="en-US" sz="2200" dirty="0"/>
          </a:p>
        </p:txBody>
      </p:sp>
      <p:sp>
        <p:nvSpPr>
          <p:cNvPr id="15" name="Text 12"/>
          <p:cNvSpPr/>
          <p:nvPr/>
        </p:nvSpPr>
        <p:spPr>
          <a:xfrm>
            <a:off x="7634168" y="6749891"/>
            <a:ext cx="6039088" cy="680799"/>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Gather feedback to enhance employee satisfaction and retention.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4342" y="748308"/>
            <a:ext cx="7253049" cy="637223"/>
          </a:xfrm>
          <a:prstGeom prst="rect">
            <a:avLst/>
          </a:prstGeom>
          <a:noFill/>
          <a:ln/>
        </p:spPr>
        <p:txBody>
          <a:bodyPr wrap="none" lIns="0" tIns="0" rIns="0" bIns="0" rtlCol="0" anchor="t"/>
          <a:lstStyle/>
          <a:p>
            <a:pPr indent="0" marL="0">
              <a:lnSpc>
                <a:spcPts val="5000"/>
              </a:lnSpc>
              <a:buNone/>
            </a:pPr>
            <a:r>
              <a:rPr lang="en-US" sz="4000" b="1" dirty="0">
                <a:solidFill>
                  <a:srgbClr val="9998FF"/>
                </a:solidFill>
                <a:latin typeface="Barlow Bold" pitchFamily="34" charset="0"/>
                <a:ea typeface="Barlow Bold" pitchFamily="34" charset="-122"/>
                <a:cs typeface="Barlow Bold" pitchFamily="34" charset="-120"/>
              </a:rPr>
              <a:t>Intelligent Machine Maintenance</a:t>
            </a:r>
            <a:endParaRPr lang="en-US" sz="4000" dirty="0"/>
          </a:p>
        </p:txBody>
      </p:sp>
      <p:sp>
        <p:nvSpPr>
          <p:cNvPr id="4" name="Shape 1"/>
          <p:cNvSpPr/>
          <p:nvPr/>
        </p:nvSpPr>
        <p:spPr>
          <a:xfrm>
            <a:off x="6164342" y="4358283"/>
            <a:ext cx="7788116" cy="22860"/>
          </a:xfrm>
          <a:prstGeom prst="roundRect">
            <a:avLst>
              <a:gd name="adj" fmla="val 762652"/>
            </a:avLst>
          </a:prstGeom>
          <a:solidFill>
            <a:srgbClr val="60646A"/>
          </a:solidFill>
          <a:ln/>
        </p:spPr>
      </p:sp>
      <p:sp>
        <p:nvSpPr>
          <p:cNvPr id="5" name="Shape 2"/>
          <p:cNvSpPr/>
          <p:nvPr/>
        </p:nvSpPr>
        <p:spPr>
          <a:xfrm>
            <a:off x="8051483" y="3680341"/>
            <a:ext cx="22860" cy="677942"/>
          </a:xfrm>
          <a:prstGeom prst="roundRect">
            <a:avLst>
              <a:gd name="adj" fmla="val 762652"/>
            </a:avLst>
          </a:prstGeom>
          <a:solidFill>
            <a:srgbClr val="60646A"/>
          </a:solidFill>
          <a:ln/>
        </p:spPr>
      </p:sp>
      <p:sp>
        <p:nvSpPr>
          <p:cNvPr id="6" name="Shape 3"/>
          <p:cNvSpPr/>
          <p:nvPr/>
        </p:nvSpPr>
        <p:spPr>
          <a:xfrm>
            <a:off x="7845028" y="4140398"/>
            <a:ext cx="435769" cy="435769"/>
          </a:xfrm>
          <a:prstGeom prst="roundRect">
            <a:avLst>
              <a:gd name="adj" fmla="val 40008"/>
            </a:avLst>
          </a:prstGeom>
          <a:solidFill>
            <a:srgbClr val="282C32"/>
          </a:solidFill>
          <a:ln/>
          <a:effectLst>
            <a:outerShdw sx="100000" sy="100000" kx="0" ky="0" algn="bl" rotWithShape="0" blurRad="48260" dist="24130" dir="13500000">
              <a:srgbClr val="ffffff">
                <a:alpha val="10000"/>
              </a:srgbClr>
            </a:outerShdw>
          </a:effectLst>
        </p:spPr>
      </p:sp>
      <p:sp>
        <p:nvSpPr>
          <p:cNvPr id="7" name="Text 4"/>
          <p:cNvSpPr/>
          <p:nvPr/>
        </p:nvSpPr>
        <p:spPr>
          <a:xfrm>
            <a:off x="8008739" y="4205288"/>
            <a:ext cx="108347" cy="305872"/>
          </a:xfrm>
          <a:prstGeom prst="rect">
            <a:avLst/>
          </a:prstGeom>
          <a:noFill/>
          <a:ln/>
        </p:spPr>
        <p:txBody>
          <a:bodyPr wrap="none" lIns="0" tIns="0" rIns="0" bIns="0" rtlCol="0" anchor="t"/>
          <a:lstStyle/>
          <a:p>
            <a:pPr algn="ctr" indent="0" marL="0">
              <a:lnSpc>
                <a:spcPts val="2400"/>
              </a:lnSpc>
              <a:buNone/>
            </a:pPr>
            <a:r>
              <a:rPr lang="en-US" sz="2400" b="1" dirty="0">
                <a:solidFill>
                  <a:srgbClr val="EEEFF5"/>
                </a:solidFill>
                <a:latin typeface="Barlow Bold" pitchFamily="34" charset="0"/>
                <a:ea typeface="Barlow Bold" pitchFamily="34" charset="-122"/>
                <a:cs typeface="Barlow Bold" pitchFamily="34" charset="-120"/>
              </a:rPr>
              <a:t>1</a:t>
            </a:r>
            <a:endParaRPr lang="en-US" sz="2400" dirty="0"/>
          </a:p>
        </p:txBody>
      </p:sp>
      <p:sp>
        <p:nvSpPr>
          <p:cNvPr id="8" name="Text 5"/>
          <p:cNvSpPr/>
          <p:nvPr/>
        </p:nvSpPr>
        <p:spPr>
          <a:xfrm>
            <a:off x="6476405" y="2368272"/>
            <a:ext cx="3173135" cy="382310"/>
          </a:xfrm>
          <a:prstGeom prst="rect">
            <a:avLst/>
          </a:prstGeom>
          <a:noFill/>
          <a:ln/>
        </p:spPr>
        <p:txBody>
          <a:bodyPr wrap="none" lIns="0" tIns="0" rIns="0" bIns="0" rtlCol="0" anchor="t"/>
          <a:lstStyle/>
          <a:p>
            <a:pPr algn="ctr" indent="0" marL="0">
              <a:lnSpc>
                <a:spcPts val="3000"/>
              </a:lnSpc>
              <a:buNone/>
            </a:pPr>
            <a:r>
              <a:rPr lang="en-US" sz="2400" b="1" dirty="0">
                <a:solidFill>
                  <a:srgbClr val="EEEFF5"/>
                </a:solidFill>
                <a:latin typeface="Barlow Bold" pitchFamily="34" charset="0"/>
                <a:ea typeface="Barlow Bold" pitchFamily="34" charset="-122"/>
                <a:cs typeface="Barlow Bold" pitchFamily="34" charset="-120"/>
              </a:rPr>
              <a:t>Monitor Machine Status</a:t>
            </a:r>
            <a:endParaRPr lang="en-US" sz="2400" dirty="0"/>
          </a:p>
        </p:txBody>
      </p:sp>
      <p:sp>
        <p:nvSpPr>
          <p:cNvPr id="9" name="Text 6"/>
          <p:cNvSpPr/>
          <p:nvPr/>
        </p:nvSpPr>
        <p:spPr>
          <a:xfrm>
            <a:off x="6357938" y="2866787"/>
            <a:ext cx="3410069" cy="619839"/>
          </a:xfrm>
          <a:prstGeom prst="rect">
            <a:avLst/>
          </a:prstGeom>
          <a:noFill/>
          <a:ln/>
        </p:spPr>
        <p:txBody>
          <a:bodyPr wrap="square" lIns="0" tIns="0" rIns="0" bIns="0" rtlCol="0" anchor="t"/>
          <a:lstStyle/>
          <a:p>
            <a:pPr algn="ctr"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Track real-time performance data to anticipate potential issues.</a:t>
            </a:r>
            <a:endParaRPr lang="en-US" sz="1500" dirty="0"/>
          </a:p>
        </p:txBody>
      </p:sp>
      <p:sp>
        <p:nvSpPr>
          <p:cNvPr id="10" name="Shape 7"/>
          <p:cNvSpPr/>
          <p:nvPr/>
        </p:nvSpPr>
        <p:spPr>
          <a:xfrm>
            <a:off x="10046851" y="4358283"/>
            <a:ext cx="22860" cy="677942"/>
          </a:xfrm>
          <a:prstGeom prst="roundRect">
            <a:avLst>
              <a:gd name="adj" fmla="val 762652"/>
            </a:avLst>
          </a:prstGeom>
          <a:solidFill>
            <a:srgbClr val="60646A"/>
          </a:solidFill>
          <a:ln/>
        </p:spPr>
      </p:sp>
      <p:sp>
        <p:nvSpPr>
          <p:cNvPr id="11" name="Shape 8"/>
          <p:cNvSpPr/>
          <p:nvPr/>
        </p:nvSpPr>
        <p:spPr>
          <a:xfrm>
            <a:off x="9840397" y="4140398"/>
            <a:ext cx="435769" cy="435769"/>
          </a:xfrm>
          <a:prstGeom prst="roundRect">
            <a:avLst>
              <a:gd name="adj" fmla="val 40008"/>
            </a:avLst>
          </a:prstGeom>
          <a:solidFill>
            <a:srgbClr val="282C32"/>
          </a:solidFill>
          <a:ln/>
          <a:effectLst>
            <a:outerShdw sx="100000" sy="100000" kx="0" ky="0" algn="bl" rotWithShape="0" blurRad="48260" dist="24130" dir="13500000">
              <a:srgbClr val="ffffff">
                <a:alpha val="10000"/>
              </a:srgbClr>
            </a:outerShdw>
          </a:effectLst>
        </p:spPr>
      </p:sp>
      <p:sp>
        <p:nvSpPr>
          <p:cNvPr id="12" name="Text 9"/>
          <p:cNvSpPr/>
          <p:nvPr/>
        </p:nvSpPr>
        <p:spPr>
          <a:xfrm>
            <a:off x="9972556" y="4205288"/>
            <a:ext cx="171331" cy="305872"/>
          </a:xfrm>
          <a:prstGeom prst="rect">
            <a:avLst/>
          </a:prstGeom>
          <a:noFill/>
          <a:ln/>
        </p:spPr>
        <p:txBody>
          <a:bodyPr wrap="none" lIns="0" tIns="0" rIns="0" bIns="0" rtlCol="0" anchor="t"/>
          <a:lstStyle/>
          <a:p>
            <a:pPr algn="ctr" indent="0" marL="0">
              <a:lnSpc>
                <a:spcPts val="2400"/>
              </a:lnSpc>
              <a:buNone/>
            </a:pPr>
            <a:r>
              <a:rPr lang="en-US" sz="2400" b="1" dirty="0">
                <a:solidFill>
                  <a:srgbClr val="EEEFF5"/>
                </a:solidFill>
                <a:latin typeface="Barlow Bold" pitchFamily="34" charset="0"/>
                <a:ea typeface="Barlow Bold" pitchFamily="34" charset="-122"/>
                <a:cs typeface="Barlow Bold" pitchFamily="34" charset="-120"/>
              </a:rPr>
              <a:t>2</a:t>
            </a:r>
            <a:endParaRPr lang="en-US" sz="2400" dirty="0"/>
          </a:p>
        </p:txBody>
      </p:sp>
      <p:sp>
        <p:nvSpPr>
          <p:cNvPr id="13" name="Text 10"/>
          <p:cNvSpPr/>
          <p:nvPr/>
        </p:nvSpPr>
        <p:spPr>
          <a:xfrm>
            <a:off x="8353306" y="5229939"/>
            <a:ext cx="3410069" cy="764619"/>
          </a:xfrm>
          <a:prstGeom prst="rect">
            <a:avLst/>
          </a:prstGeom>
          <a:noFill/>
          <a:ln/>
        </p:spPr>
        <p:txBody>
          <a:bodyPr wrap="square" lIns="0" tIns="0" rIns="0" bIns="0" rtlCol="0" anchor="t"/>
          <a:lstStyle/>
          <a:p>
            <a:pPr algn="ctr" indent="0" marL="0">
              <a:lnSpc>
                <a:spcPts val="3000"/>
              </a:lnSpc>
              <a:buNone/>
            </a:pPr>
            <a:r>
              <a:rPr lang="en-US" sz="2400" b="1" dirty="0">
                <a:solidFill>
                  <a:srgbClr val="EEEFF5"/>
                </a:solidFill>
                <a:latin typeface="Barlow Bold" pitchFamily="34" charset="0"/>
                <a:ea typeface="Barlow Bold" pitchFamily="34" charset="-122"/>
                <a:cs typeface="Barlow Bold" pitchFamily="34" charset="-120"/>
              </a:rPr>
              <a:t>Log Maintenance Activities</a:t>
            </a:r>
            <a:endParaRPr lang="en-US" sz="2400" dirty="0"/>
          </a:p>
        </p:txBody>
      </p:sp>
      <p:sp>
        <p:nvSpPr>
          <p:cNvPr id="14" name="Text 11"/>
          <p:cNvSpPr/>
          <p:nvPr/>
        </p:nvSpPr>
        <p:spPr>
          <a:xfrm>
            <a:off x="8353306" y="6110764"/>
            <a:ext cx="3410069" cy="619839"/>
          </a:xfrm>
          <a:prstGeom prst="rect">
            <a:avLst/>
          </a:prstGeom>
          <a:noFill/>
          <a:ln/>
        </p:spPr>
        <p:txBody>
          <a:bodyPr wrap="square" lIns="0" tIns="0" rIns="0" bIns="0" rtlCol="0" anchor="t"/>
          <a:lstStyle/>
          <a:p>
            <a:pPr algn="ctr"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Maintain a detailed record of all maintenance tasks and repairs.</a:t>
            </a:r>
            <a:endParaRPr lang="en-US" sz="1500" dirty="0"/>
          </a:p>
        </p:txBody>
      </p:sp>
      <p:sp>
        <p:nvSpPr>
          <p:cNvPr id="15" name="Shape 12"/>
          <p:cNvSpPr/>
          <p:nvPr/>
        </p:nvSpPr>
        <p:spPr>
          <a:xfrm>
            <a:off x="12042338" y="3680341"/>
            <a:ext cx="22860" cy="677942"/>
          </a:xfrm>
          <a:prstGeom prst="roundRect">
            <a:avLst>
              <a:gd name="adj" fmla="val 762652"/>
            </a:avLst>
          </a:prstGeom>
          <a:solidFill>
            <a:srgbClr val="60646A"/>
          </a:solidFill>
          <a:ln/>
        </p:spPr>
      </p:sp>
      <p:sp>
        <p:nvSpPr>
          <p:cNvPr id="16" name="Shape 13"/>
          <p:cNvSpPr/>
          <p:nvPr/>
        </p:nvSpPr>
        <p:spPr>
          <a:xfrm>
            <a:off x="11835884" y="4140398"/>
            <a:ext cx="435769" cy="435769"/>
          </a:xfrm>
          <a:prstGeom prst="roundRect">
            <a:avLst>
              <a:gd name="adj" fmla="val 40008"/>
            </a:avLst>
          </a:prstGeom>
          <a:solidFill>
            <a:srgbClr val="282C32"/>
          </a:solidFill>
          <a:ln/>
          <a:effectLst>
            <a:outerShdw sx="100000" sy="100000" kx="0" ky="0" algn="bl" rotWithShape="0" blurRad="48260" dist="24130" dir="13500000">
              <a:srgbClr val="ffffff">
                <a:alpha val="10000"/>
              </a:srgbClr>
            </a:outerShdw>
          </a:effectLst>
        </p:spPr>
      </p:sp>
      <p:sp>
        <p:nvSpPr>
          <p:cNvPr id="17" name="Text 14"/>
          <p:cNvSpPr/>
          <p:nvPr/>
        </p:nvSpPr>
        <p:spPr>
          <a:xfrm>
            <a:off x="11971139" y="4205288"/>
            <a:ext cx="165140" cy="305872"/>
          </a:xfrm>
          <a:prstGeom prst="rect">
            <a:avLst/>
          </a:prstGeom>
          <a:noFill/>
          <a:ln/>
        </p:spPr>
        <p:txBody>
          <a:bodyPr wrap="none" lIns="0" tIns="0" rIns="0" bIns="0" rtlCol="0" anchor="t"/>
          <a:lstStyle/>
          <a:p>
            <a:pPr algn="ctr" indent="0" marL="0">
              <a:lnSpc>
                <a:spcPts val="2400"/>
              </a:lnSpc>
              <a:buNone/>
            </a:pPr>
            <a:r>
              <a:rPr lang="en-US" sz="2400" b="1" dirty="0">
                <a:solidFill>
                  <a:srgbClr val="EEEFF5"/>
                </a:solidFill>
                <a:latin typeface="Barlow Bold" pitchFamily="34" charset="0"/>
                <a:ea typeface="Barlow Bold" pitchFamily="34" charset="-122"/>
                <a:cs typeface="Barlow Bold" pitchFamily="34" charset="-120"/>
              </a:rPr>
              <a:t>3</a:t>
            </a:r>
            <a:endParaRPr lang="en-US" sz="2400" dirty="0"/>
          </a:p>
        </p:txBody>
      </p:sp>
      <p:sp>
        <p:nvSpPr>
          <p:cNvPr id="18" name="Text 15"/>
          <p:cNvSpPr/>
          <p:nvPr/>
        </p:nvSpPr>
        <p:spPr>
          <a:xfrm>
            <a:off x="10348793" y="1676043"/>
            <a:ext cx="3410069" cy="764619"/>
          </a:xfrm>
          <a:prstGeom prst="rect">
            <a:avLst/>
          </a:prstGeom>
          <a:noFill/>
          <a:ln/>
        </p:spPr>
        <p:txBody>
          <a:bodyPr wrap="square" lIns="0" tIns="0" rIns="0" bIns="0" rtlCol="0" anchor="t"/>
          <a:lstStyle/>
          <a:p>
            <a:pPr algn="ctr" indent="0" marL="0">
              <a:lnSpc>
                <a:spcPts val="3000"/>
              </a:lnSpc>
              <a:buNone/>
            </a:pPr>
            <a:r>
              <a:rPr lang="en-US" sz="2400" b="1" dirty="0">
                <a:solidFill>
                  <a:srgbClr val="EEEFF5"/>
                </a:solidFill>
                <a:latin typeface="Barlow Bold" pitchFamily="34" charset="0"/>
                <a:ea typeface="Barlow Bold" pitchFamily="34" charset="-122"/>
                <a:cs typeface="Barlow Bold" pitchFamily="34" charset="-120"/>
              </a:rPr>
              <a:t>Ensure Timely Maintenance</a:t>
            </a:r>
            <a:endParaRPr lang="en-US" sz="2400" dirty="0"/>
          </a:p>
        </p:txBody>
      </p:sp>
      <p:sp>
        <p:nvSpPr>
          <p:cNvPr id="19" name="Text 16"/>
          <p:cNvSpPr/>
          <p:nvPr/>
        </p:nvSpPr>
        <p:spPr>
          <a:xfrm>
            <a:off x="10348793" y="2556867"/>
            <a:ext cx="3410069" cy="929759"/>
          </a:xfrm>
          <a:prstGeom prst="rect">
            <a:avLst/>
          </a:prstGeom>
          <a:noFill/>
          <a:ln/>
        </p:spPr>
        <p:txBody>
          <a:bodyPr wrap="square" lIns="0" tIns="0" rIns="0" bIns="0" rtlCol="0" anchor="t"/>
          <a:lstStyle/>
          <a:p>
            <a:pPr algn="ctr"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Schedule proactive maintenance based on usage patterns and wear analysis.</a:t>
            </a:r>
            <a:endParaRPr lang="en-US" sz="1500" dirty="0"/>
          </a:p>
        </p:txBody>
      </p:sp>
      <p:pic>
        <p:nvPicPr>
          <p:cNvPr id="20" name="Image 1" descr="preencoded.png">    </p:cNvPr>
          <p:cNvPicPr>
            <a:picLocks noChangeAspect="1"/>
          </p:cNvPicPr>
          <p:nvPr/>
        </p:nvPicPr>
        <p:blipFill>
          <a:blip r:embed="rId2"/>
          <a:stretch>
            <a:fillRect/>
          </a:stretch>
        </p:blipFill>
        <p:spPr>
          <a:xfrm>
            <a:off x="6164342" y="6948488"/>
            <a:ext cx="2550438" cy="532686"/>
          </a:xfrm>
          <a:prstGeom prst="rect">
            <a:avLst/>
          </a:prstGeom>
        </p:spPr>
      </p:pic>
      <p:pic>
        <p:nvPicPr>
          <p:cNvPr id="21" name="Image 2" descr="preencoded.png">    </p:cNvPr>
          <p:cNvPicPr>
            <a:picLocks noChangeAspect="1"/>
          </p:cNvPicPr>
          <p:nvPr/>
        </p:nvPicPr>
        <p:blipFill>
          <a:blip r:embed="rId3"/>
          <a:stretch>
            <a:fillRect/>
          </a:stretch>
        </p:blipFill>
        <p:spPr>
          <a:xfrm>
            <a:off x="8811578" y="6948488"/>
            <a:ext cx="2999065" cy="5326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355050"/>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Attendance Tracking and Sales Reporting</a:t>
            </a:r>
            <a:endParaRPr lang="en-US" sz="4450" dirty="0"/>
          </a:p>
        </p:txBody>
      </p:sp>
      <p:sp>
        <p:nvSpPr>
          <p:cNvPr id="4" name="Shape 1"/>
          <p:cNvSpPr/>
          <p:nvPr/>
        </p:nvSpPr>
        <p:spPr>
          <a:xfrm>
            <a:off x="6554391" y="3105388"/>
            <a:ext cx="30480" cy="3769162"/>
          </a:xfrm>
          <a:prstGeom prst="roundRect">
            <a:avLst>
              <a:gd name="adj" fmla="val 639750"/>
            </a:avLst>
          </a:prstGeom>
          <a:solidFill>
            <a:srgbClr val="60646A"/>
          </a:solidFill>
          <a:ln/>
        </p:spPr>
      </p:sp>
      <p:sp>
        <p:nvSpPr>
          <p:cNvPr id="5" name="Shape 2"/>
          <p:cNvSpPr/>
          <p:nvPr/>
        </p:nvSpPr>
        <p:spPr>
          <a:xfrm>
            <a:off x="6782872" y="3577590"/>
            <a:ext cx="758309" cy="30480"/>
          </a:xfrm>
          <a:prstGeom prst="roundRect">
            <a:avLst>
              <a:gd name="adj" fmla="val 639750"/>
            </a:avLst>
          </a:prstGeom>
          <a:solidFill>
            <a:srgbClr val="60646A"/>
          </a:solidFill>
          <a:ln/>
        </p:spPr>
      </p:sp>
      <p:sp>
        <p:nvSpPr>
          <p:cNvPr id="6" name="Shape 3"/>
          <p:cNvSpPr/>
          <p:nvPr/>
        </p:nvSpPr>
        <p:spPr>
          <a:xfrm>
            <a:off x="6325910" y="334910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7" name="Text 4"/>
          <p:cNvSpPr/>
          <p:nvPr/>
        </p:nvSpPr>
        <p:spPr>
          <a:xfrm>
            <a:off x="6509028" y="3421737"/>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7761208" y="3321963"/>
            <a:ext cx="6110883"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Accurate attendance tracking.</a:t>
            </a:r>
            <a:endParaRPr lang="en-US" sz="1700" dirty="0"/>
          </a:p>
        </p:txBody>
      </p:sp>
      <p:sp>
        <p:nvSpPr>
          <p:cNvPr id="9" name="Shape 6"/>
          <p:cNvSpPr/>
          <p:nvPr/>
        </p:nvSpPr>
        <p:spPr>
          <a:xfrm>
            <a:off x="6782872" y="4574024"/>
            <a:ext cx="758309" cy="30480"/>
          </a:xfrm>
          <a:prstGeom prst="roundRect">
            <a:avLst>
              <a:gd name="adj" fmla="val 639750"/>
            </a:avLst>
          </a:prstGeom>
          <a:solidFill>
            <a:srgbClr val="60646A"/>
          </a:solidFill>
          <a:ln/>
        </p:spPr>
      </p:sp>
      <p:sp>
        <p:nvSpPr>
          <p:cNvPr id="10" name="Shape 7"/>
          <p:cNvSpPr/>
          <p:nvPr/>
        </p:nvSpPr>
        <p:spPr>
          <a:xfrm>
            <a:off x="6325910" y="434554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6473785" y="4418171"/>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2" name="Text 9"/>
          <p:cNvSpPr/>
          <p:nvPr/>
        </p:nvSpPr>
        <p:spPr>
          <a:xfrm>
            <a:off x="7761208" y="4318397"/>
            <a:ext cx="6110883"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Automated time and attendance reporting.</a:t>
            </a:r>
            <a:endParaRPr lang="en-US" sz="1700" dirty="0"/>
          </a:p>
        </p:txBody>
      </p:sp>
      <p:sp>
        <p:nvSpPr>
          <p:cNvPr id="13" name="Shape 10"/>
          <p:cNvSpPr/>
          <p:nvPr/>
        </p:nvSpPr>
        <p:spPr>
          <a:xfrm>
            <a:off x="6782872" y="5570458"/>
            <a:ext cx="758309" cy="30480"/>
          </a:xfrm>
          <a:prstGeom prst="roundRect">
            <a:avLst>
              <a:gd name="adj" fmla="val 639750"/>
            </a:avLst>
          </a:prstGeom>
          <a:solidFill>
            <a:srgbClr val="60646A"/>
          </a:solidFill>
          <a:ln/>
        </p:spPr>
      </p:sp>
      <p:sp>
        <p:nvSpPr>
          <p:cNvPr id="14" name="Shape 11"/>
          <p:cNvSpPr/>
          <p:nvPr/>
        </p:nvSpPr>
        <p:spPr>
          <a:xfrm>
            <a:off x="6325910" y="5341977"/>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5" name="Text 12"/>
          <p:cNvSpPr/>
          <p:nvPr/>
        </p:nvSpPr>
        <p:spPr>
          <a:xfrm>
            <a:off x="6477238" y="5414605"/>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6" name="Text 13"/>
          <p:cNvSpPr/>
          <p:nvPr/>
        </p:nvSpPr>
        <p:spPr>
          <a:xfrm>
            <a:off x="7761208" y="5314831"/>
            <a:ext cx="6110883"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Real-time sales tracking and analysis.</a:t>
            </a:r>
            <a:endParaRPr lang="en-US" sz="1700" dirty="0"/>
          </a:p>
        </p:txBody>
      </p:sp>
      <p:sp>
        <p:nvSpPr>
          <p:cNvPr id="17" name="Shape 14"/>
          <p:cNvSpPr/>
          <p:nvPr/>
        </p:nvSpPr>
        <p:spPr>
          <a:xfrm>
            <a:off x="6782872" y="6566892"/>
            <a:ext cx="758309" cy="30480"/>
          </a:xfrm>
          <a:prstGeom prst="roundRect">
            <a:avLst>
              <a:gd name="adj" fmla="val 639750"/>
            </a:avLst>
          </a:prstGeom>
          <a:solidFill>
            <a:srgbClr val="60646A"/>
          </a:solidFill>
          <a:ln/>
        </p:spPr>
      </p:sp>
      <p:sp>
        <p:nvSpPr>
          <p:cNvPr id="18" name="Shape 15"/>
          <p:cNvSpPr/>
          <p:nvPr/>
        </p:nvSpPr>
        <p:spPr>
          <a:xfrm>
            <a:off x="6325910" y="6338411"/>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9" name="Text 16"/>
          <p:cNvSpPr/>
          <p:nvPr/>
        </p:nvSpPr>
        <p:spPr>
          <a:xfrm>
            <a:off x="6466165" y="6411039"/>
            <a:ext cx="206931"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20" name="Text 17"/>
          <p:cNvSpPr/>
          <p:nvPr/>
        </p:nvSpPr>
        <p:spPr>
          <a:xfrm>
            <a:off x="7761208" y="6311265"/>
            <a:ext cx="6110883"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Generate comprehensive sales reports.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944" y="544473"/>
            <a:ext cx="5210294" cy="651272"/>
          </a:xfrm>
          <a:prstGeom prst="rect">
            <a:avLst/>
          </a:prstGeom>
          <a:noFill/>
          <a:ln/>
        </p:spPr>
        <p:txBody>
          <a:bodyPr wrap="none" lIns="0" tIns="0" rIns="0" bIns="0" rtlCol="0" anchor="t"/>
          <a:lstStyle/>
          <a:p>
            <a:pPr indent="0" marL="0">
              <a:lnSpc>
                <a:spcPts val="5100"/>
              </a:lnSpc>
              <a:buNone/>
            </a:pPr>
            <a:r>
              <a:rPr lang="en-US" sz="4100" b="1" dirty="0">
                <a:solidFill>
                  <a:srgbClr val="9998FF"/>
                </a:solidFill>
                <a:latin typeface="Barlow Bold" pitchFamily="34" charset="0"/>
                <a:ea typeface="Barlow Bold" pitchFamily="34" charset="-122"/>
                <a:cs typeface="Barlow Bold" pitchFamily="34" charset="-120"/>
              </a:rPr>
              <a:t>System Architecture</a:t>
            </a:r>
            <a:endParaRPr lang="en-US" sz="4100" dirty="0"/>
          </a:p>
        </p:txBody>
      </p:sp>
      <p:pic>
        <p:nvPicPr>
          <p:cNvPr id="3" name="Image 0" descr="preencoded.png">    </p:cNvPr>
          <p:cNvPicPr>
            <a:picLocks noChangeAspect="1"/>
          </p:cNvPicPr>
          <p:nvPr/>
        </p:nvPicPr>
        <p:blipFill>
          <a:blip r:embed="rId1"/>
          <a:stretch>
            <a:fillRect/>
          </a:stretch>
        </p:blipFill>
        <p:spPr>
          <a:xfrm>
            <a:off x="692944" y="1591628"/>
            <a:ext cx="2822138" cy="1744147"/>
          </a:xfrm>
          <a:prstGeom prst="rect">
            <a:avLst/>
          </a:prstGeom>
        </p:spPr>
      </p:pic>
      <p:sp>
        <p:nvSpPr>
          <p:cNvPr id="4" name="Text 1"/>
          <p:cNvSpPr/>
          <p:nvPr/>
        </p:nvSpPr>
        <p:spPr>
          <a:xfrm>
            <a:off x="692944" y="3583186"/>
            <a:ext cx="2605087" cy="325636"/>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Backend</a:t>
            </a:r>
            <a:endParaRPr lang="en-US" sz="2050" dirty="0"/>
          </a:p>
        </p:txBody>
      </p:sp>
      <p:sp>
        <p:nvSpPr>
          <p:cNvPr id="5" name="Text 2"/>
          <p:cNvSpPr/>
          <p:nvPr/>
        </p:nvSpPr>
        <p:spPr>
          <a:xfrm>
            <a:off x="692944" y="4027527"/>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Node.js (Express framework)</a:t>
            </a:r>
            <a:endParaRPr lang="en-US" sz="1550" dirty="0"/>
          </a:p>
        </p:txBody>
      </p:sp>
      <p:pic>
        <p:nvPicPr>
          <p:cNvPr id="6" name="Image 1" descr="preencoded.png">    </p:cNvPr>
          <p:cNvPicPr>
            <a:picLocks noChangeAspect="1"/>
          </p:cNvPicPr>
          <p:nvPr/>
        </p:nvPicPr>
        <p:blipFill>
          <a:blip r:embed="rId2"/>
          <a:stretch>
            <a:fillRect/>
          </a:stretch>
        </p:blipFill>
        <p:spPr>
          <a:xfrm>
            <a:off x="4078248" y="1591628"/>
            <a:ext cx="2822258" cy="1744266"/>
          </a:xfrm>
          <a:prstGeom prst="rect">
            <a:avLst/>
          </a:prstGeom>
        </p:spPr>
      </p:pic>
      <p:sp>
        <p:nvSpPr>
          <p:cNvPr id="7" name="Text 3"/>
          <p:cNvSpPr/>
          <p:nvPr/>
        </p:nvSpPr>
        <p:spPr>
          <a:xfrm>
            <a:off x="4078248" y="3583305"/>
            <a:ext cx="2605087" cy="325636"/>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Database</a:t>
            </a:r>
            <a:endParaRPr lang="en-US" sz="2050" dirty="0"/>
          </a:p>
        </p:txBody>
      </p:sp>
      <p:sp>
        <p:nvSpPr>
          <p:cNvPr id="8" name="Text 4"/>
          <p:cNvSpPr/>
          <p:nvPr/>
        </p:nvSpPr>
        <p:spPr>
          <a:xfrm>
            <a:off x="4078248" y="4027646"/>
            <a:ext cx="3088481" cy="316706"/>
          </a:xfrm>
          <a:prstGeom prst="rect">
            <a:avLst/>
          </a:prstGeom>
          <a:noFill/>
          <a:ln/>
        </p:spPr>
        <p:txBody>
          <a:bodyPr wrap="none" lIns="0" tIns="0" rIns="0" bIns="0" rtlCol="0" anchor="t"/>
          <a:lstStyle/>
          <a:p>
            <a:pPr algn="l"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MySQL</a:t>
            </a:r>
            <a:endParaRPr lang="en-US" sz="1550" dirty="0"/>
          </a:p>
        </p:txBody>
      </p:sp>
      <p:pic>
        <p:nvPicPr>
          <p:cNvPr id="9" name="Image 2" descr="preencoded.png">    </p:cNvPr>
          <p:cNvPicPr>
            <a:picLocks noChangeAspect="1"/>
          </p:cNvPicPr>
          <p:nvPr/>
        </p:nvPicPr>
        <p:blipFill>
          <a:blip r:embed="rId3"/>
          <a:stretch>
            <a:fillRect/>
          </a:stretch>
        </p:blipFill>
        <p:spPr>
          <a:xfrm>
            <a:off x="7463671" y="1591628"/>
            <a:ext cx="2822138" cy="1744147"/>
          </a:xfrm>
          <a:prstGeom prst="rect">
            <a:avLst/>
          </a:prstGeom>
        </p:spPr>
      </p:pic>
      <p:sp>
        <p:nvSpPr>
          <p:cNvPr id="10" name="Text 5"/>
          <p:cNvSpPr/>
          <p:nvPr/>
        </p:nvSpPr>
        <p:spPr>
          <a:xfrm>
            <a:off x="7463671" y="3583186"/>
            <a:ext cx="2605087" cy="325636"/>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Authentication</a:t>
            </a:r>
            <a:endParaRPr lang="en-US" sz="2050" dirty="0"/>
          </a:p>
        </p:txBody>
      </p:sp>
      <p:sp>
        <p:nvSpPr>
          <p:cNvPr id="11" name="Text 6"/>
          <p:cNvSpPr/>
          <p:nvPr/>
        </p:nvSpPr>
        <p:spPr>
          <a:xfrm>
            <a:off x="7463671" y="4027527"/>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JWT with RSA encryption</a:t>
            </a:r>
            <a:endParaRPr lang="en-US" sz="1550" dirty="0"/>
          </a:p>
        </p:txBody>
      </p:sp>
      <p:pic>
        <p:nvPicPr>
          <p:cNvPr id="12" name="Image 3" descr="preencoded.png">    </p:cNvPr>
          <p:cNvPicPr>
            <a:picLocks noChangeAspect="1"/>
          </p:cNvPicPr>
          <p:nvPr/>
        </p:nvPicPr>
        <p:blipFill>
          <a:blip r:embed="rId4"/>
          <a:stretch>
            <a:fillRect/>
          </a:stretch>
        </p:blipFill>
        <p:spPr>
          <a:xfrm>
            <a:off x="10848975" y="1591628"/>
            <a:ext cx="2822258" cy="1744266"/>
          </a:xfrm>
          <a:prstGeom prst="rect">
            <a:avLst/>
          </a:prstGeom>
        </p:spPr>
      </p:pic>
      <p:sp>
        <p:nvSpPr>
          <p:cNvPr id="13" name="Text 7"/>
          <p:cNvSpPr/>
          <p:nvPr/>
        </p:nvSpPr>
        <p:spPr>
          <a:xfrm>
            <a:off x="10848975" y="3583305"/>
            <a:ext cx="2605087" cy="325636"/>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Encryption</a:t>
            </a:r>
            <a:endParaRPr lang="en-US" sz="2050" dirty="0"/>
          </a:p>
        </p:txBody>
      </p:sp>
      <p:sp>
        <p:nvSpPr>
          <p:cNvPr id="14" name="Text 8"/>
          <p:cNvSpPr/>
          <p:nvPr/>
        </p:nvSpPr>
        <p:spPr>
          <a:xfrm>
            <a:off x="10848975" y="4027646"/>
            <a:ext cx="3088481" cy="316706"/>
          </a:xfrm>
          <a:prstGeom prst="rect">
            <a:avLst/>
          </a:prstGeom>
          <a:noFill/>
          <a:ln/>
        </p:spPr>
        <p:txBody>
          <a:bodyPr wrap="none" lIns="0" tIns="0" rIns="0" bIns="0" rtlCol="0" anchor="t"/>
          <a:lstStyle/>
          <a:p>
            <a:pPr algn="l"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AES encryption (CryptoJS)</a:t>
            </a:r>
            <a:endParaRPr lang="en-US" sz="1550" dirty="0"/>
          </a:p>
        </p:txBody>
      </p:sp>
      <p:pic>
        <p:nvPicPr>
          <p:cNvPr id="15" name="Image 4" descr="preencoded.png">    </p:cNvPr>
          <p:cNvPicPr>
            <a:picLocks noChangeAspect="1"/>
          </p:cNvPicPr>
          <p:nvPr/>
        </p:nvPicPr>
        <p:blipFill>
          <a:blip r:embed="rId5"/>
          <a:stretch>
            <a:fillRect/>
          </a:stretch>
        </p:blipFill>
        <p:spPr>
          <a:xfrm>
            <a:off x="692944" y="4938236"/>
            <a:ext cx="2822138" cy="1744147"/>
          </a:xfrm>
          <a:prstGeom prst="rect">
            <a:avLst/>
          </a:prstGeom>
        </p:spPr>
      </p:pic>
      <p:sp>
        <p:nvSpPr>
          <p:cNvPr id="16" name="Text 9"/>
          <p:cNvSpPr/>
          <p:nvPr/>
        </p:nvSpPr>
        <p:spPr>
          <a:xfrm>
            <a:off x="692944" y="6929795"/>
            <a:ext cx="2605087" cy="325636"/>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Frontend</a:t>
            </a:r>
            <a:endParaRPr lang="en-US" sz="2050" dirty="0"/>
          </a:p>
        </p:txBody>
      </p:sp>
      <p:sp>
        <p:nvSpPr>
          <p:cNvPr id="17" name="Text 10"/>
          <p:cNvSpPr/>
          <p:nvPr/>
        </p:nvSpPr>
        <p:spPr>
          <a:xfrm>
            <a:off x="692944" y="7374136"/>
            <a:ext cx="3088362" cy="316706"/>
          </a:xfrm>
          <a:prstGeom prst="rect">
            <a:avLst/>
          </a:prstGeom>
          <a:noFill/>
          <a:ln/>
        </p:spPr>
        <p:txBody>
          <a:bodyPr wrap="none" lIns="0" tIns="0" rIns="0" bIns="0" rtlCol="0" anchor="t"/>
          <a:lstStyle/>
          <a:p>
            <a:pPr algn="l"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React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36508"/>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Payroll Management and Notifications</a:t>
            </a:r>
            <a:endParaRPr lang="en-US" sz="4450" dirty="0"/>
          </a:p>
        </p:txBody>
      </p:sp>
      <p:sp>
        <p:nvSpPr>
          <p:cNvPr id="4" name="Text 1"/>
          <p:cNvSpPr/>
          <p:nvPr/>
        </p:nvSpPr>
        <p:spPr>
          <a:xfrm>
            <a:off x="758309" y="2495074"/>
            <a:ext cx="3651171"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1</a:t>
            </a:r>
            <a:endParaRPr lang="en-US" sz="5600" dirty="0"/>
          </a:p>
        </p:txBody>
      </p:sp>
      <p:sp>
        <p:nvSpPr>
          <p:cNvPr id="5" name="Text 2"/>
          <p:cNvSpPr/>
          <p:nvPr/>
        </p:nvSpPr>
        <p:spPr>
          <a:xfrm>
            <a:off x="758309" y="3480673"/>
            <a:ext cx="3651171" cy="712470"/>
          </a:xfrm>
          <a:prstGeom prst="rect">
            <a:avLst/>
          </a:prstGeom>
          <a:noFill/>
          <a:ln/>
        </p:spPr>
        <p:txBody>
          <a:bodyPr wrap="squar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Automated Payroll Processing</a:t>
            </a:r>
            <a:endParaRPr lang="en-US" sz="2200" dirty="0"/>
          </a:p>
        </p:txBody>
      </p:sp>
      <p:sp>
        <p:nvSpPr>
          <p:cNvPr id="6" name="Text 3"/>
          <p:cNvSpPr/>
          <p:nvPr/>
        </p:nvSpPr>
        <p:spPr>
          <a:xfrm>
            <a:off x="758309" y="4323040"/>
            <a:ext cx="3651171" cy="346710"/>
          </a:xfrm>
          <a:prstGeom prst="rect">
            <a:avLst/>
          </a:prstGeom>
          <a:noFill/>
          <a:ln/>
        </p:spPr>
        <p:txBody>
          <a:bodyPr wrap="non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Reduce errors and save time.</a:t>
            </a:r>
            <a:endParaRPr lang="en-US" sz="1700" dirty="0"/>
          </a:p>
        </p:txBody>
      </p:sp>
      <p:sp>
        <p:nvSpPr>
          <p:cNvPr id="7" name="Text 4"/>
          <p:cNvSpPr/>
          <p:nvPr/>
        </p:nvSpPr>
        <p:spPr>
          <a:xfrm>
            <a:off x="4734401" y="2495074"/>
            <a:ext cx="3651290"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2</a:t>
            </a:r>
            <a:endParaRPr lang="en-US" sz="5600" dirty="0"/>
          </a:p>
        </p:txBody>
      </p:sp>
      <p:sp>
        <p:nvSpPr>
          <p:cNvPr id="8" name="Text 5"/>
          <p:cNvSpPr/>
          <p:nvPr/>
        </p:nvSpPr>
        <p:spPr>
          <a:xfrm>
            <a:off x="4734401" y="3480673"/>
            <a:ext cx="3651290" cy="712470"/>
          </a:xfrm>
          <a:prstGeom prst="rect">
            <a:avLst/>
          </a:prstGeom>
          <a:noFill/>
          <a:ln/>
        </p:spPr>
        <p:txBody>
          <a:bodyPr wrap="squar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Timely Payment Notifications</a:t>
            </a:r>
            <a:endParaRPr lang="en-US" sz="2200" dirty="0"/>
          </a:p>
        </p:txBody>
      </p:sp>
      <p:sp>
        <p:nvSpPr>
          <p:cNvPr id="9" name="Text 6"/>
          <p:cNvSpPr/>
          <p:nvPr/>
        </p:nvSpPr>
        <p:spPr>
          <a:xfrm>
            <a:off x="4734401" y="4323040"/>
            <a:ext cx="3651290" cy="346710"/>
          </a:xfrm>
          <a:prstGeom prst="rect">
            <a:avLst/>
          </a:prstGeom>
          <a:noFill/>
          <a:ln/>
        </p:spPr>
        <p:txBody>
          <a:bodyPr wrap="non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Keep employees informed.</a:t>
            </a:r>
            <a:endParaRPr lang="en-US" sz="1700" dirty="0"/>
          </a:p>
        </p:txBody>
      </p:sp>
      <p:sp>
        <p:nvSpPr>
          <p:cNvPr id="10" name="Text 7"/>
          <p:cNvSpPr/>
          <p:nvPr/>
        </p:nvSpPr>
        <p:spPr>
          <a:xfrm>
            <a:off x="2746296" y="5427940"/>
            <a:ext cx="3651290"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3</a:t>
            </a:r>
            <a:endParaRPr lang="en-US" sz="5600" dirty="0"/>
          </a:p>
        </p:txBody>
      </p:sp>
      <p:sp>
        <p:nvSpPr>
          <p:cNvPr id="11" name="Text 8"/>
          <p:cNvSpPr/>
          <p:nvPr/>
        </p:nvSpPr>
        <p:spPr>
          <a:xfrm>
            <a:off x="3146584" y="6413540"/>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Payroll Compliance</a:t>
            </a:r>
            <a:endParaRPr lang="en-US" sz="2200" dirty="0"/>
          </a:p>
        </p:txBody>
      </p:sp>
      <p:sp>
        <p:nvSpPr>
          <p:cNvPr id="12" name="Text 9"/>
          <p:cNvSpPr/>
          <p:nvPr/>
        </p:nvSpPr>
        <p:spPr>
          <a:xfrm>
            <a:off x="2746296" y="6899672"/>
            <a:ext cx="3651290" cy="693420"/>
          </a:xfrm>
          <a:prstGeom prst="rect">
            <a:avLst/>
          </a:prstGeom>
          <a:noFill/>
          <a:ln/>
        </p:spPr>
        <p:txBody>
          <a:bodyPr wrap="squar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Ensure legal and regulatory compliance.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026087"/>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Ensuring Smooth Day-to-Day Operations</a:t>
            </a:r>
            <a:endParaRPr lang="en-US" sz="4450" dirty="0"/>
          </a:p>
        </p:txBody>
      </p:sp>
      <p:sp>
        <p:nvSpPr>
          <p:cNvPr id="4" name="Text 1"/>
          <p:cNvSpPr/>
          <p:nvPr/>
        </p:nvSpPr>
        <p:spPr>
          <a:xfrm>
            <a:off x="758309" y="3776424"/>
            <a:ext cx="7627382" cy="242697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This comprehensive industrial management system empowers your organization to achieve greater efficiency, productivity, and profitability, streamlining operations, optimizing employee management, ensuring intelligent machine maintenance, and ensuring smooth day-to-day operations. By leveraging technology and AI-powered tools, you can elevate your factory's performance and embrace a future of progress and innovation.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37103" y="644485"/>
            <a:ext cx="10008037" cy="6153269"/>
          </a:xfrm>
          <a:prstGeom prst="rect">
            <a:avLst/>
          </a:prstGeom>
        </p:spPr>
      </p:pic>
      <p:sp>
        <p:nvSpPr>
          <p:cNvPr id="3" name="Text 0"/>
          <p:cNvSpPr/>
          <p:nvPr/>
        </p:nvSpPr>
        <p:spPr>
          <a:xfrm>
            <a:off x="637103" y="7002542"/>
            <a:ext cx="13356193" cy="582454"/>
          </a:xfrm>
          <a:prstGeom prst="rect">
            <a:avLst/>
          </a:prstGeom>
          <a:noFill/>
          <a:ln/>
        </p:spPr>
        <p:txBody>
          <a:bodyPr wrap="square" lIns="0" tIns="0" rIns="0" bIns="0" rtlCol="0" anchor="t"/>
          <a:lstStyle/>
          <a:p>
            <a:pPr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This slide displays the Entity-Relationship Diagram (ERD) for the project. The ERD visually represents the entities (tables) and their relationships within the database schema. This diagram is crucial for understanding the database structure and data relationships involved in the project.</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2025-02-25T06:43:11Z</dcterms:created>
  <dcterms:modified xsi:type="dcterms:W3CDTF">2025-02-25T06:43:11Z</dcterms:modified>
</cp:coreProperties>
</file>